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594" r:id="rId3"/>
    <p:sldId id="612" r:id="rId4"/>
    <p:sldId id="609" r:id="rId5"/>
    <p:sldId id="610" r:id="rId6"/>
    <p:sldId id="613" r:id="rId7"/>
    <p:sldId id="614" r:id="rId8"/>
    <p:sldId id="615" r:id="rId9"/>
    <p:sldId id="616" r:id="rId10"/>
    <p:sldId id="619" r:id="rId11"/>
    <p:sldId id="611" r:id="rId12"/>
    <p:sldId id="621" r:id="rId13"/>
    <p:sldId id="620" r:id="rId14"/>
    <p:sldId id="622" r:id="rId15"/>
    <p:sldId id="623" r:id="rId16"/>
    <p:sldId id="606" r:id="rId17"/>
    <p:sldId id="605" r:id="rId18"/>
    <p:sldId id="607" r:id="rId19"/>
    <p:sldId id="624" r:id="rId20"/>
    <p:sldId id="608" r:id="rId21"/>
    <p:sldId id="625" r:id="rId22"/>
    <p:sldId id="627" r:id="rId23"/>
    <p:sldId id="631" r:id="rId24"/>
    <p:sldId id="628" r:id="rId25"/>
    <p:sldId id="629" r:id="rId26"/>
    <p:sldId id="55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3" autoAdjust="0"/>
    <p:restoredTop sz="94660"/>
  </p:normalViewPr>
  <p:slideViewPr>
    <p:cSldViewPr>
      <p:cViewPr>
        <p:scale>
          <a:sx n="71" d="100"/>
          <a:sy n="71" d="100"/>
        </p:scale>
        <p:origin x="-40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BA5C4F-7301-4E76-A91D-0EDF7667EFB7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9E4D0498-474C-4735-89F4-B2C1EA47F819}">
      <dgm:prSet phldrT="[Текст]"/>
      <dgm:spPr/>
      <dgm:t>
        <a:bodyPr/>
        <a:lstStyle/>
        <a:p>
          <a:r>
            <a:rPr lang="ru-RU" dirty="0" smtClean="0"/>
            <a:t>Органы власти</a:t>
          </a:r>
          <a:endParaRPr lang="ru-RU" dirty="0"/>
        </a:p>
      </dgm:t>
    </dgm:pt>
    <dgm:pt modelId="{8CA7A522-CC64-4AAE-AB70-BD51147B0F06}" type="parTrans" cxnId="{FEFAEFF0-72FF-4926-81F5-8105E359F85A}">
      <dgm:prSet/>
      <dgm:spPr/>
      <dgm:t>
        <a:bodyPr/>
        <a:lstStyle/>
        <a:p>
          <a:endParaRPr lang="ru-RU"/>
        </a:p>
      </dgm:t>
    </dgm:pt>
    <dgm:pt modelId="{84BA9AF3-B284-4517-88F5-33FFB1C17F3E}" type="sibTrans" cxnId="{FEFAEFF0-72FF-4926-81F5-8105E359F85A}">
      <dgm:prSet/>
      <dgm:spPr/>
      <dgm:t>
        <a:bodyPr/>
        <a:lstStyle/>
        <a:p>
          <a:endParaRPr lang="ru-RU"/>
        </a:p>
      </dgm:t>
    </dgm:pt>
    <dgm:pt modelId="{1459B001-1B9F-4829-957A-E4A2D71B96EA}">
      <dgm:prSet phldrT="[Текст]"/>
      <dgm:spPr/>
      <dgm:t>
        <a:bodyPr/>
        <a:lstStyle/>
        <a:p>
          <a:r>
            <a:rPr lang="ru-RU" dirty="0" smtClean="0"/>
            <a:t>учреждения</a:t>
          </a:r>
          <a:endParaRPr lang="ru-RU" dirty="0"/>
        </a:p>
      </dgm:t>
    </dgm:pt>
    <dgm:pt modelId="{C976EBBC-6D28-4029-B017-A95EFBE56FC2}" type="parTrans" cxnId="{1143194C-337A-432A-A914-1D482265E1D1}">
      <dgm:prSet/>
      <dgm:spPr/>
      <dgm:t>
        <a:bodyPr/>
        <a:lstStyle/>
        <a:p>
          <a:endParaRPr lang="ru-RU"/>
        </a:p>
      </dgm:t>
    </dgm:pt>
    <dgm:pt modelId="{274AE346-2BD3-46D9-9EF5-9AA116BF23A1}" type="sibTrans" cxnId="{1143194C-337A-432A-A914-1D482265E1D1}">
      <dgm:prSet/>
      <dgm:spPr/>
      <dgm:t>
        <a:bodyPr/>
        <a:lstStyle/>
        <a:p>
          <a:endParaRPr lang="ru-RU"/>
        </a:p>
      </dgm:t>
    </dgm:pt>
    <dgm:pt modelId="{A7505E06-D803-40F1-8FEF-648500D10C39}">
      <dgm:prSet phldrT="[Текст]"/>
      <dgm:spPr/>
      <dgm:t>
        <a:bodyPr/>
        <a:lstStyle/>
        <a:p>
          <a:r>
            <a:rPr lang="ru-RU" dirty="0" smtClean="0"/>
            <a:t>ведомства</a:t>
          </a:r>
          <a:endParaRPr lang="ru-RU" dirty="0"/>
        </a:p>
      </dgm:t>
    </dgm:pt>
    <dgm:pt modelId="{A74DB217-2CD1-454A-84B8-7532E35EC9BC}" type="parTrans" cxnId="{FABC1409-1B05-414B-80D6-3E58A02E2CD6}">
      <dgm:prSet/>
      <dgm:spPr/>
      <dgm:t>
        <a:bodyPr/>
        <a:lstStyle/>
        <a:p>
          <a:endParaRPr lang="ru-RU"/>
        </a:p>
      </dgm:t>
    </dgm:pt>
    <dgm:pt modelId="{60D91CC1-389B-4CD9-A986-35709CD02D6E}" type="sibTrans" cxnId="{FABC1409-1B05-414B-80D6-3E58A02E2CD6}">
      <dgm:prSet/>
      <dgm:spPr/>
      <dgm:t>
        <a:bodyPr/>
        <a:lstStyle/>
        <a:p>
          <a:endParaRPr lang="ru-RU"/>
        </a:p>
      </dgm:t>
    </dgm:pt>
    <dgm:pt modelId="{EA9CB588-DDD4-40AA-BDBE-21B2B10930EA}" type="pres">
      <dgm:prSet presAssocID="{2BBA5C4F-7301-4E76-A91D-0EDF7667EFB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9BAB1FD-B5B2-478A-9FF4-2BB2281A0E33}" type="pres">
      <dgm:prSet presAssocID="{9E4D0498-474C-4735-89F4-B2C1EA47F81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9EF3B-EAD5-4494-9C49-E604CA7F68D3}" type="pres">
      <dgm:prSet presAssocID="{9E4D0498-474C-4735-89F4-B2C1EA47F819}" presName="gear1srcNode" presStyleLbl="node1" presStyleIdx="0" presStyleCnt="3"/>
      <dgm:spPr/>
      <dgm:t>
        <a:bodyPr/>
        <a:lstStyle/>
        <a:p>
          <a:endParaRPr lang="ru-RU"/>
        </a:p>
      </dgm:t>
    </dgm:pt>
    <dgm:pt modelId="{30EA1FF7-B9B3-40D1-911A-1D4CCAC6470B}" type="pres">
      <dgm:prSet presAssocID="{9E4D0498-474C-4735-89F4-B2C1EA47F819}" presName="gear1dstNode" presStyleLbl="node1" presStyleIdx="0" presStyleCnt="3"/>
      <dgm:spPr/>
      <dgm:t>
        <a:bodyPr/>
        <a:lstStyle/>
        <a:p>
          <a:endParaRPr lang="ru-RU"/>
        </a:p>
      </dgm:t>
    </dgm:pt>
    <dgm:pt modelId="{C9117D34-ED7D-4EE3-8A0C-3A25EE9A3DCA}" type="pres">
      <dgm:prSet presAssocID="{1459B001-1B9F-4829-957A-E4A2D71B96E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7D8C9-75E8-44C9-BCCF-2A762668AF5D}" type="pres">
      <dgm:prSet presAssocID="{1459B001-1B9F-4829-957A-E4A2D71B96EA}" presName="gear2srcNode" presStyleLbl="node1" presStyleIdx="1" presStyleCnt="3"/>
      <dgm:spPr/>
      <dgm:t>
        <a:bodyPr/>
        <a:lstStyle/>
        <a:p>
          <a:endParaRPr lang="ru-RU"/>
        </a:p>
      </dgm:t>
    </dgm:pt>
    <dgm:pt modelId="{EDF62925-42D5-4C2C-8749-BB409903CC87}" type="pres">
      <dgm:prSet presAssocID="{1459B001-1B9F-4829-957A-E4A2D71B96EA}" presName="gear2dstNode" presStyleLbl="node1" presStyleIdx="1" presStyleCnt="3"/>
      <dgm:spPr/>
      <dgm:t>
        <a:bodyPr/>
        <a:lstStyle/>
        <a:p>
          <a:endParaRPr lang="ru-RU"/>
        </a:p>
      </dgm:t>
    </dgm:pt>
    <dgm:pt modelId="{3BE29901-D632-4ACA-BAB0-BBEB957F03CF}" type="pres">
      <dgm:prSet presAssocID="{A7505E06-D803-40F1-8FEF-648500D10C39}" presName="gear3" presStyleLbl="node1" presStyleIdx="2" presStyleCnt="3"/>
      <dgm:spPr/>
      <dgm:t>
        <a:bodyPr/>
        <a:lstStyle/>
        <a:p>
          <a:endParaRPr lang="ru-RU"/>
        </a:p>
      </dgm:t>
    </dgm:pt>
    <dgm:pt modelId="{A3B5A1C8-7FF8-4A2C-870A-B72E35452D5B}" type="pres">
      <dgm:prSet presAssocID="{A7505E06-D803-40F1-8FEF-648500D10C3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9D1C8-E31A-4556-AE95-564DB9467D17}" type="pres">
      <dgm:prSet presAssocID="{A7505E06-D803-40F1-8FEF-648500D10C39}" presName="gear3srcNode" presStyleLbl="node1" presStyleIdx="2" presStyleCnt="3"/>
      <dgm:spPr/>
      <dgm:t>
        <a:bodyPr/>
        <a:lstStyle/>
        <a:p>
          <a:endParaRPr lang="ru-RU"/>
        </a:p>
      </dgm:t>
    </dgm:pt>
    <dgm:pt modelId="{B690AB75-912A-4322-AE52-87E12E635CC8}" type="pres">
      <dgm:prSet presAssocID="{A7505E06-D803-40F1-8FEF-648500D10C39}" presName="gear3dstNode" presStyleLbl="node1" presStyleIdx="2" presStyleCnt="3"/>
      <dgm:spPr/>
      <dgm:t>
        <a:bodyPr/>
        <a:lstStyle/>
        <a:p>
          <a:endParaRPr lang="ru-RU"/>
        </a:p>
      </dgm:t>
    </dgm:pt>
    <dgm:pt modelId="{7BB74682-3A4B-4540-8365-7CAA5DCA680D}" type="pres">
      <dgm:prSet presAssocID="{84BA9AF3-B284-4517-88F5-33FFB1C17F3E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DDB19B9E-D4B1-4E5A-87DF-35A0E92952B0}" type="pres">
      <dgm:prSet presAssocID="{274AE346-2BD3-46D9-9EF5-9AA116BF23A1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B5BDEA93-B31A-4E73-9D98-A0BEE3EF7970}" type="pres">
      <dgm:prSet presAssocID="{60D91CC1-389B-4CD9-A986-35709CD02D6E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96A87D2-4B78-4BA9-9AB0-4C8506483E61}" type="presOf" srcId="{1459B001-1B9F-4829-957A-E4A2D71B96EA}" destId="{C9117D34-ED7D-4EE3-8A0C-3A25EE9A3DCA}" srcOrd="0" destOrd="0" presId="urn:microsoft.com/office/officeart/2005/8/layout/gear1"/>
    <dgm:cxn modelId="{E5C16D50-F763-4A4D-ABF9-196AF8864E80}" type="presOf" srcId="{9E4D0498-474C-4735-89F4-B2C1EA47F819}" destId="{9ED9EF3B-EAD5-4494-9C49-E604CA7F68D3}" srcOrd="1" destOrd="0" presId="urn:microsoft.com/office/officeart/2005/8/layout/gear1"/>
    <dgm:cxn modelId="{FABC1409-1B05-414B-80D6-3E58A02E2CD6}" srcId="{2BBA5C4F-7301-4E76-A91D-0EDF7667EFB7}" destId="{A7505E06-D803-40F1-8FEF-648500D10C39}" srcOrd="2" destOrd="0" parTransId="{A74DB217-2CD1-454A-84B8-7532E35EC9BC}" sibTransId="{60D91CC1-389B-4CD9-A986-35709CD02D6E}"/>
    <dgm:cxn modelId="{4ABB205C-C544-4AB8-B343-7505361D7ABA}" type="presOf" srcId="{A7505E06-D803-40F1-8FEF-648500D10C39}" destId="{3BE29901-D632-4ACA-BAB0-BBEB957F03CF}" srcOrd="0" destOrd="0" presId="urn:microsoft.com/office/officeart/2005/8/layout/gear1"/>
    <dgm:cxn modelId="{17E105D5-7BD4-4F9F-A304-EB848EF3BD08}" type="presOf" srcId="{9E4D0498-474C-4735-89F4-B2C1EA47F819}" destId="{30EA1FF7-B9B3-40D1-911A-1D4CCAC6470B}" srcOrd="2" destOrd="0" presId="urn:microsoft.com/office/officeart/2005/8/layout/gear1"/>
    <dgm:cxn modelId="{D4D7D118-E956-49F6-AA1C-4726E33B0FC7}" type="presOf" srcId="{1459B001-1B9F-4829-957A-E4A2D71B96EA}" destId="{EDF62925-42D5-4C2C-8749-BB409903CC87}" srcOrd="2" destOrd="0" presId="urn:microsoft.com/office/officeart/2005/8/layout/gear1"/>
    <dgm:cxn modelId="{3FB08020-2955-4FA4-B449-C61E79F85F57}" type="presOf" srcId="{A7505E06-D803-40F1-8FEF-648500D10C39}" destId="{A3B5A1C8-7FF8-4A2C-870A-B72E35452D5B}" srcOrd="1" destOrd="0" presId="urn:microsoft.com/office/officeart/2005/8/layout/gear1"/>
    <dgm:cxn modelId="{FEFAEFF0-72FF-4926-81F5-8105E359F85A}" srcId="{2BBA5C4F-7301-4E76-A91D-0EDF7667EFB7}" destId="{9E4D0498-474C-4735-89F4-B2C1EA47F819}" srcOrd="0" destOrd="0" parTransId="{8CA7A522-CC64-4AAE-AB70-BD51147B0F06}" sibTransId="{84BA9AF3-B284-4517-88F5-33FFB1C17F3E}"/>
    <dgm:cxn modelId="{5740506C-3F7E-43B9-A23C-713A2D22F72F}" type="presOf" srcId="{274AE346-2BD3-46D9-9EF5-9AA116BF23A1}" destId="{DDB19B9E-D4B1-4E5A-87DF-35A0E92952B0}" srcOrd="0" destOrd="0" presId="urn:microsoft.com/office/officeart/2005/8/layout/gear1"/>
    <dgm:cxn modelId="{04DC4505-EA7B-4C5B-AAEB-142EE20FF2A2}" type="presOf" srcId="{A7505E06-D803-40F1-8FEF-648500D10C39}" destId="{B690AB75-912A-4322-AE52-87E12E635CC8}" srcOrd="3" destOrd="0" presId="urn:microsoft.com/office/officeart/2005/8/layout/gear1"/>
    <dgm:cxn modelId="{1143194C-337A-432A-A914-1D482265E1D1}" srcId="{2BBA5C4F-7301-4E76-A91D-0EDF7667EFB7}" destId="{1459B001-1B9F-4829-957A-E4A2D71B96EA}" srcOrd="1" destOrd="0" parTransId="{C976EBBC-6D28-4029-B017-A95EFBE56FC2}" sibTransId="{274AE346-2BD3-46D9-9EF5-9AA116BF23A1}"/>
    <dgm:cxn modelId="{D26535A7-C000-4D94-B045-1010567AA372}" type="presOf" srcId="{60D91CC1-389B-4CD9-A986-35709CD02D6E}" destId="{B5BDEA93-B31A-4E73-9D98-A0BEE3EF7970}" srcOrd="0" destOrd="0" presId="urn:microsoft.com/office/officeart/2005/8/layout/gear1"/>
    <dgm:cxn modelId="{3F4A54C3-9B35-42B8-BE6C-568B6CF7466D}" type="presOf" srcId="{1459B001-1B9F-4829-957A-E4A2D71B96EA}" destId="{9717D8C9-75E8-44C9-BCCF-2A762668AF5D}" srcOrd="1" destOrd="0" presId="urn:microsoft.com/office/officeart/2005/8/layout/gear1"/>
    <dgm:cxn modelId="{C657D844-8718-4D43-98BC-F00787A50C40}" type="presOf" srcId="{9E4D0498-474C-4735-89F4-B2C1EA47F819}" destId="{39BAB1FD-B5B2-478A-9FF4-2BB2281A0E33}" srcOrd="0" destOrd="0" presId="urn:microsoft.com/office/officeart/2005/8/layout/gear1"/>
    <dgm:cxn modelId="{7FE190B6-32E2-462E-86DB-9795436CF459}" type="presOf" srcId="{2BBA5C4F-7301-4E76-A91D-0EDF7667EFB7}" destId="{EA9CB588-DDD4-40AA-BDBE-21B2B10930EA}" srcOrd="0" destOrd="0" presId="urn:microsoft.com/office/officeart/2005/8/layout/gear1"/>
    <dgm:cxn modelId="{3A64C2EB-2C91-4CFA-9F84-960E536CEA70}" type="presOf" srcId="{A7505E06-D803-40F1-8FEF-648500D10C39}" destId="{1D09D1C8-E31A-4556-AE95-564DB9467D17}" srcOrd="2" destOrd="0" presId="urn:microsoft.com/office/officeart/2005/8/layout/gear1"/>
    <dgm:cxn modelId="{21C25251-EC89-4C90-A12E-715CDC3BA7AD}" type="presOf" srcId="{84BA9AF3-B284-4517-88F5-33FFB1C17F3E}" destId="{7BB74682-3A4B-4540-8365-7CAA5DCA680D}" srcOrd="0" destOrd="0" presId="urn:microsoft.com/office/officeart/2005/8/layout/gear1"/>
    <dgm:cxn modelId="{7BABAF45-F025-4C44-9496-B0738908CAF8}" type="presParOf" srcId="{EA9CB588-DDD4-40AA-BDBE-21B2B10930EA}" destId="{39BAB1FD-B5B2-478A-9FF4-2BB2281A0E33}" srcOrd="0" destOrd="0" presId="urn:microsoft.com/office/officeart/2005/8/layout/gear1"/>
    <dgm:cxn modelId="{7AB2F908-DAF2-420F-8455-46F82D80FC49}" type="presParOf" srcId="{EA9CB588-DDD4-40AA-BDBE-21B2B10930EA}" destId="{9ED9EF3B-EAD5-4494-9C49-E604CA7F68D3}" srcOrd="1" destOrd="0" presId="urn:microsoft.com/office/officeart/2005/8/layout/gear1"/>
    <dgm:cxn modelId="{7206133D-222C-4003-8848-9C3AB5B541CA}" type="presParOf" srcId="{EA9CB588-DDD4-40AA-BDBE-21B2B10930EA}" destId="{30EA1FF7-B9B3-40D1-911A-1D4CCAC6470B}" srcOrd="2" destOrd="0" presId="urn:microsoft.com/office/officeart/2005/8/layout/gear1"/>
    <dgm:cxn modelId="{D9DF7C4F-A9F0-485C-A5BE-68534B2E3251}" type="presParOf" srcId="{EA9CB588-DDD4-40AA-BDBE-21B2B10930EA}" destId="{C9117D34-ED7D-4EE3-8A0C-3A25EE9A3DCA}" srcOrd="3" destOrd="0" presId="urn:microsoft.com/office/officeart/2005/8/layout/gear1"/>
    <dgm:cxn modelId="{532D28CF-F58D-4599-AAFF-6E95563EC19A}" type="presParOf" srcId="{EA9CB588-DDD4-40AA-BDBE-21B2B10930EA}" destId="{9717D8C9-75E8-44C9-BCCF-2A762668AF5D}" srcOrd="4" destOrd="0" presId="urn:microsoft.com/office/officeart/2005/8/layout/gear1"/>
    <dgm:cxn modelId="{4086EB02-2B18-4282-922D-063FE370C2DF}" type="presParOf" srcId="{EA9CB588-DDD4-40AA-BDBE-21B2B10930EA}" destId="{EDF62925-42D5-4C2C-8749-BB409903CC87}" srcOrd="5" destOrd="0" presId="urn:microsoft.com/office/officeart/2005/8/layout/gear1"/>
    <dgm:cxn modelId="{DB1EB2C4-3E4E-4CB8-B666-9155DE5C87D3}" type="presParOf" srcId="{EA9CB588-DDD4-40AA-BDBE-21B2B10930EA}" destId="{3BE29901-D632-4ACA-BAB0-BBEB957F03CF}" srcOrd="6" destOrd="0" presId="urn:microsoft.com/office/officeart/2005/8/layout/gear1"/>
    <dgm:cxn modelId="{11358490-2C82-4FF2-9E6F-1EA69148AB84}" type="presParOf" srcId="{EA9CB588-DDD4-40AA-BDBE-21B2B10930EA}" destId="{A3B5A1C8-7FF8-4A2C-870A-B72E35452D5B}" srcOrd="7" destOrd="0" presId="urn:microsoft.com/office/officeart/2005/8/layout/gear1"/>
    <dgm:cxn modelId="{82AFE44E-7826-4DC1-BC7A-16F819CF0723}" type="presParOf" srcId="{EA9CB588-DDD4-40AA-BDBE-21B2B10930EA}" destId="{1D09D1C8-E31A-4556-AE95-564DB9467D17}" srcOrd="8" destOrd="0" presId="urn:microsoft.com/office/officeart/2005/8/layout/gear1"/>
    <dgm:cxn modelId="{F9333E5C-E729-4842-8AB0-BAA6CF7F6C04}" type="presParOf" srcId="{EA9CB588-DDD4-40AA-BDBE-21B2B10930EA}" destId="{B690AB75-912A-4322-AE52-87E12E635CC8}" srcOrd="9" destOrd="0" presId="urn:microsoft.com/office/officeart/2005/8/layout/gear1"/>
    <dgm:cxn modelId="{94B39DA2-B7B6-4E58-902B-D26C17850FAC}" type="presParOf" srcId="{EA9CB588-DDD4-40AA-BDBE-21B2B10930EA}" destId="{7BB74682-3A4B-4540-8365-7CAA5DCA680D}" srcOrd="10" destOrd="0" presId="urn:microsoft.com/office/officeart/2005/8/layout/gear1"/>
    <dgm:cxn modelId="{715CD17E-3409-429A-9264-0AC83580F4F8}" type="presParOf" srcId="{EA9CB588-DDD4-40AA-BDBE-21B2B10930EA}" destId="{DDB19B9E-D4B1-4E5A-87DF-35A0E92952B0}" srcOrd="11" destOrd="0" presId="urn:microsoft.com/office/officeart/2005/8/layout/gear1"/>
    <dgm:cxn modelId="{AEC42CAC-33ED-4A9E-8A82-6D4CC57BAB49}" type="presParOf" srcId="{EA9CB588-DDD4-40AA-BDBE-21B2B10930EA}" destId="{B5BDEA93-B31A-4E73-9D98-A0BEE3EF797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AB1FD-B5B2-478A-9FF4-2BB2281A0E33}">
      <dsp:nvSpPr>
        <dsp:cNvPr id="0" name=""/>
        <dsp:cNvSpPr/>
      </dsp:nvSpPr>
      <dsp:spPr>
        <a:xfrm>
          <a:off x="3599554" y="2138637"/>
          <a:ext cx="2613890" cy="261389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Органы власти</a:t>
          </a:r>
          <a:endParaRPr lang="ru-RU" sz="1300" kern="1200" dirty="0"/>
        </a:p>
      </dsp:txBody>
      <dsp:txXfrm>
        <a:off x="4125062" y="2750928"/>
        <a:ext cx="1562874" cy="1343594"/>
      </dsp:txXfrm>
    </dsp:sp>
    <dsp:sp modelId="{C9117D34-ED7D-4EE3-8A0C-3A25EE9A3DCA}">
      <dsp:nvSpPr>
        <dsp:cNvPr id="0" name=""/>
        <dsp:cNvSpPr/>
      </dsp:nvSpPr>
      <dsp:spPr>
        <a:xfrm>
          <a:off x="2078745" y="1520808"/>
          <a:ext cx="1901011" cy="190101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учреждения</a:t>
          </a:r>
          <a:endParaRPr lang="ru-RU" sz="1300" kern="1200" dirty="0"/>
        </a:p>
      </dsp:txBody>
      <dsp:txXfrm>
        <a:off x="2557330" y="2002286"/>
        <a:ext cx="943841" cy="938055"/>
      </dsp:txXfrm>
    </dsp:sp>
    <dsp:sp modelId="{3BE29901-D632-4ACA-BAB0-BBEB957F03CF}">
      <dsp:nvSpPr>
        <dsp:cNvPr id="0" name=""/>
        <dsp:cNvSpPr/>
      </dsp:nvSpPr>
      <dsp:spPr>
        <a:xfrm rot="20700000">
          <a:off x="3143505" y="209305"/>
          <a:ext cx="1862602" cy="186260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ведомства</a:t>
          </a:r>
          <a:endParaRPr lang="ru-RU" sz="1300" kern="1200" dirty="0"/>
        </a:p>
      </dsp:txBody>
      <dsp:txXfrm rot="-20700000">
        <a:off x="3552029" y="617828"/>
        <a:ext cx="1045556" cy="1045556"/>
      </dsp:txXfrm>
    </dsp:sp>
    <dsp:sp modelId="{7BB74682-3A4B-4540-8365-7CAA5DCA680D}">
      <dsp:nvSpPr>
        <dsp:cNvPr id="0" name=""/>
        <dsp:cNvSpPr/>
      </dsp:nvSpPr>
      <dsp:spPr>
        <a:xfrm>
          <a:off x="3404737" y="1740686"/>
          <a:ext cx="3345779" cy="3345779"/>
        </a:xfrm>
        <a:prstGeom prst="circularArrow">
          <a:avLst>
            <a:gd name="adj1" fmla="val 4687"/>
            <a:gd name="adj2" fmla="val 299029"/>
            <a:gd name="adj3" fmla="val 2528058"/>
            <a:gd name="adj4" fmla="val 1583589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19B9E-D4B1-4E5A-87DF-35A0E92952B0}">
      <dsp:nvSpPr>
        <dsp:cNvPr id="0" name=""/>
        <dsp:cNvSpPr/>
      </dsp:nvSpPr>
      <dsp:spPr>
        <a:xfrm>
          <a:off x="1742080" y="1097791"/>
          <a:ext cx="2430918" cy="243091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DEA93-B31A-4E73-9D98-A0BEE3EF7970}">
      <dsp:nvSpPr>
        <dsp:cNvPr id="0" name=""/>
        <dsp:cNvSpPr/>
      </dsp:nvSpPr>
      <dsp:spPr>
        <a:xfrm>
          <a:off x="2712666" y="-201070"/>
          <a:ext cx="2621019" cy="262101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A7326-669F-42FD-B293-B02A79E30613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02B5E-CB88-4FF5-94B6-C3CE5D591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51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77C7F-04A4-4D5C-9015-55E3C7696D2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741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77C7F-04A4-4D5C-9015-55E3C7696D2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7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43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15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26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8596" y="0"/>
            <a:ext cx="4000528" cy="85723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ru-RU" dirty="0" smtClean="0"/>
              <a:t>Пункт  оглавления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428596" cy="6858000"/>
          </a:xfrm>
        </p:spPr>
        <p:txBody>
          <a:bodyPr vert="vert270"/>
          <a:lstStyle/>
          <a:p>
            <a:pPr algn="ctr"/>
            <a:r>
              <a:rPr lang="ru-RU" smtClean="0"/>
              <a:t>Диагностические   исследования при определении целей и задач   муниципальной  программы противодействия коррупции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786842" y="0"/>
            <a:ext cx="357158" cy="6429396"/>
          </a:xfrm>
        </p:spPr>
        <p:txBody>
          <a:bodyPr vert="vert270"/>
          <a:lstStyle/>
          <a:p>
            <a:r>
              <a:rPr lang="ru-RU" smtClean="0"/>
              <a:t>©  В.Н.Бондарь, межотраслевой  Институт коммунальных стратегий.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43966" y="6492875"/>
            <a:ext cx="500034" cy="365125"/>
          </a:xfrm>
        </p:spPr>
        <p:txBody>
          <a:bodyPr/>
          <a:lstStyle/>
          <a:p>
            <a:fld id="{6BAC332C-97AC-4828-A7E0-6683043173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3" hasCustomPrompt="1"/>
          </p:nvPr>
        </p:nvSpPr>
        <p:spPr>
          <a:xfrm>
            <a:off x="428596" y="857232"/>
            <a:ext cx="4000529" cy="5715039"/>
          </a:xfrm>
          <a:solidFill>
            <a:schemeClr val="accent5"/>
          </a:solidFill>
        </p:spPr>
        <p:txBody>
          <a:bodyPr>
            <a:normAutofit/>
          </a:bodyPr>
          <a:lstStyle>
            <a:lvl2pPr>
              <a:buNone/>
              <a:defRPr/>
            </a:lvl2pPr>
            <a:lvl5pPr marL="0" indent="0" algn="l">
              <a:spcBef>
                <a:spcPts val="0"/>
              </a:spcBef>
              <a:buNone/>
              <a:defRPr sz="1600"/>
            </a:lvl5pPr>
          </a:lstStyle>
          <a:p>
            <a:pPr lvl="4"/>
            <a:r>
              <a:rPr lang="ru-RU" dirty="0" smtClean="0"/>
              <a:t>теория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4" hasCustomPrompt="1"/>
          </p:nvPr>
        </p:nvSpPr>
        <p:spPr>
          <a:xfrm>
            <a:off x="4786314" y="0"/>
            <a:ext cx="4000527" cy="4786322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428596" y="6572272"/>
            <a:ext cx="8215370" cy="285728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pPr lvl="0"/>
            <a:r>
              <a:rPr lang="ru-RU" dirty="0" smtClean="0"/>
              <a:t>Источник: 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4857752" y="5072062"/>
            <a:ext cx="3929089" cy="114301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+mn-lt"/>
              </a:defRPr>
            </a:lvl1pPr>
          </a:lstStyle>
          <a:p>
            <a:pPr lvl="0"/>
            <a:r>
              <a:rPr lang="ru-RU" dirty="0" smtClean="0"/>
              <a:t>Вывод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56035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7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27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9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32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26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26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68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A0BFE-B18E-4822-8819-A53BD595F2D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4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\Desktop\стол\цмс джумла\шаблоны\Synapse\1.5\Joomla_RT_Synapse_j15\Joomla_RT_Synapse_j15\templates\rt_synapse_j15\images\style1\texture-b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75"/>
          <a:stretch/>
        </p:blipFill>
        <p:spPr bwMode="auto">
          <a:xfrm>
            <a:off x="-45592" y="0"/>
            <a:ext cx="91895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9"/>
          <p:cNvSpPr txBox="1">
            <a:spLocks/>
          </p:cNvSpPr>
          <p:nvPr/>
        </p:nvSpPr>
        <p:spPr>
          <a:xfrm>
            <a:off x="71807" y="751824"/>
            <a:ext cx="2195937" cy="7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tabLst>
                <a:tab pos="3225800" algn="l"/>
              </a:tabLst>
              <a:defRPr/>
            </a:pPr>
            <a:r>
              <a:rPr lang="en-US" sz="3600" b="1" dirty="0" smtClean="0">
                <a:solidFill>
                  <a:srgbClr val="FBDE05"/>
                </a:solidFill>
              </a:rPr>
              <a:t>m-i-k-s.ru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2AC4-010D-45E0-B9B7-6BE1613AD823}" type="datetime11">
              <a:rPr lang="ru-RU" smtClean="0"/>
              <a:pPr/>
              <a:t>00:56:31</a:t>
            </a:fld>
            <a:endParaRPr lang="ru-RU" dirty="0"/>
          </a:p>
        </p:txBody>
      </p:sp>
      <p:pic>
        <p:nvPicPr>
          <p:cNvPr id="1026" name="Picture 2" descr="http://m-i-k-s.ru/images/blan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микс2\logo\1\log2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4" r="4804" b="39712"/>
          <a:stretch/>
        </p:blipFill>
        <p:spPr bwMode="auto">
          <a:xfrm>
            <a:off x="160337" y="148527"/>
            <a:ext cx="8732143" cy="5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8"/>
          <p:cNvSpPr txBox="1">
            <a:spLocks/>
          </p:cNvSpPr>
          <p:nvPr/>
        </p:nvSpPr>
        <p:spPr>
          <a:xfrm>
            <a:off x="165100" y="1435096"/>
            <a:ext cx="8810947" cy="3530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ОБЩЕСТВЕННЫЙ КОНТРОЛЬ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8"/>
          <p:cNvSpPr txBox="1">
            <a:spLocks/>
          </p:cNvSpPr>
          <p:nvPr/>
        </p:nvSpPr>
        <p:spPr>
          <a:xfrm>
            <a:off x="500034" y="5072074"/>
            <a:ext cx="3711926" cy="1071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>Мурманск</a:t>
            </a:r>
            <a:endParaRPr lang="ru-RU" sz="2000" dirty="0">
              <a:solidFill>
                <a:srgbClr val="FFC00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>30 ноября – 1декабря 2015</a:t>
            </a:r>
            <a:endParaRPr lang="ru-RU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53649"/>
      </p:ext>
    </p:extLst>
  </p:cSld>
  <p:clrMapOvr>
    <a:masterClrMapping/>
  </p:clrMapOvr>
  <p:transition advTm="747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0535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4. общественная оценка деятельности</a:t>
            </a:r>
            <a:r>
              <a:rPr lang="ru-RU" dirty="0"/>
              <a:t> органов </a:t>
            </a:r>
            <a:r>
              <a:rPr lang="ru-RU" dirty="0" smtClean="0"/>
              <a:t>власти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</a:t>
            </a:r>
            <a:r>
              <a:rPr lang="ru-RU" dirty="0"/>
              <a:t>– </a:t>
            </a:r>
            <a:r>
              <a:rPr lang="ru-RU" dirty="0" smtClean="0"/>
              <a:t>зачем?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338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664" y="24836"/>
            <a:ext cx="2004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Задачи ОК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980728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5.2 Задачи </a:t>
            </a:r>
          </a:p>
          <a:p>
            <a:r>
              <a:rPr lang="ru-RU" dirty="0"/>
              <a:t>1) формирование и </a:t>
            </a:r>
            <a:r>
              <a:rPr lang="ru-RU" b="1" dirty="0"/>
              <a:t>развитие гражданского правосознания</a:t>
            </a:r>
            <a:r>
              <a:rPr lang="ru-RU" dirty="0"/>
              <a:t>;</a:t>
            </a:r>
          </a:p>
          <a:p>
            <a:r>
              <a:rPr lang="ru-RU" dirty="0"/>
              <a:t>2) </a:t>
            </a:r>
            <a:r>
              <a:rPr lang="ru-RU" b="1" dirty="0"/>
              <a:t>повышение уровня доверия</a:t>
            </a:r>
            <a:r>
              <a:rPr lang="ru-RU" dirty="0"/>
              <a:t> граждан к деятельности государства, а также </a:t>
            </a:r>
            <a:r>
              <a:rPr lang="ru-RU" b="1" dirty="0"/>
              <a:t>обеспечение тесного взаимодействия</a:t>
            </a:r>
            <a:r>
              <a:rPr lang="ru-RU" dirty="0"/>
              <a:t> государства с институтами гражданского общества;</a:t>
            </a:r>
          </a:p>
          <a:p>
            <a:r>
              <a:rPr lang="ru-RU" dirty="0"/>
              <a:t>3) содействие </a:t>
            </a:r>
            <a:r>
              <a:rPr lang="ru-RU" b="1" dirty="0"/>
              <a:t>предупреждению и разрешению социальных конфликтов</a:t>
            </a:r>
            <a:r>
              <a:rPr lang="ru-RU" dirty="0"/>
              <a:t>;</a:t>
            </a:r>
          </a:p>
          <a:p>
            <a:r>
              <a:rPr lang="ru-RU" dirty="0"/>
              <a:t>4) </a:t>
            </a:r>
            <a:r>
              <a:rPr lang="ru-RU" b="1" dirty="0"/>
              <a:t>реализация гражданских инициатив</a:t>
            </a:r>
            <a:r>
              <a:rPr lang="ru-RU" dirty="0"/>
              <a:t>, </a:t>
            </a:r>
            <a:r>
              <a:rPr lang="ru-RU" b="1" dirty="0"/>
              <a:t>направленных на защиту прав и свобод</a:t>
            </a:r>
            <a:r>
              <a:rPr lang="ru-RU" dirty="0"/>
              <a:t> человека и гражданина, прав и законных интересов общественных объединений и иных негосударственных некоммерческих организаций;</a:t>
            </a:r>
          </a:p>
          <a:p>
            <a:r>
              <a:rPr lang="ru-RU" dirty="0"/>
              <a:t>5) </a:t>
            </a:r>
            <a:r>
              <a:rPr lang="ru-RU" b="1" dirty="0"/>
              <a:t>обеспечение прозрачности и открытости</a:t>
            </a:r>
            <a:r>
              <a:rPr lang="ru-RU" dirty="0"/>
              <a:t> деятельности органов государственной власти, органов местного самоуправления, государственных и муниципальных организаций, иных органов и организаций, осуществляющих в соответствии с федеральными законами отдельные публичные полномочия;</a:t>
            </a:r>
          </a:p>
          <a:p>
            <a:r>
              <a:rPr lang="ru-RU" dirty="0"/>
              <a:t>6) формирование в обществе</a:t>
            </a:r>
            <a:r>
              <a:rPr lang="ru-RU" b="1" dirty="0"/>
              <a:t> нетерпимости к коррупционному поведению</a:t>
            </a:r>
            <a:r>
              <a:rPr lang="ru-RU" dirty="0"/>
              <a:t>;</a:t>
            </a:r>
          </a:p>
          <a:p>
            <a:r>
              <a:rPr lang="ru-RU" dirty="0"/>
              <a:t>7) </a:t>
            </a:r>
            <a:r>
              <a:rPr lang="ru-RU" b="1" dirty="0"/>
              <a:t>повышение эффективности деятельности </a:t>
            </a:r>
            <a:r>
              <a:rPr lang="ru-RU" dirty="0"/>
              <a:t>органов государственной власти, органов местного самоуправления, государственных и муниципальных организаций, иных органов и организаций, осуществляющих в соответствии с федеральными законами отдельные публичные полномочия.</a:t>
            </a:r>
          </a:p>
        </p:txBody>
      </p:sp>
    </p:spTree>
    <p:extLst>
      <p:ext uri="{BB962C8B-B14F-4D97-AF65-F5344CB8AC3E}">
        <p14:creationId xmlns:p14="http://schemas.microsoft.com/office/powerpoint/2010/main" val="267414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664" y="24836"/>
            <a:ext cx="3043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Задачи   - цели?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98072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</a:t>
            </a:r>
            <a:r>
              <a:rPr lang="ru-RU" dirty="0"/>
              <a:t>) формирование и </a:t>
            </a:r>
            <a:r>
              <a:rPr lang="ru-RU" b="1" dirty="0"/>
              <a:t>развитие гражданского правосознания</a:t>
            </a:r>
            <a:r>
              <a:rPr lang="ru-RU" dirty="0"/>
              <a:t>;</a:t>
            </a:r>
          </a:p>
          <a:p>
            <a:r>
              <a:rPr lang="ru-RU" dirty="0" smtClean="0"/>
              <a:t>6</a:t>
            </a:r>
            <a:r>
              <a:rPr lang="ru-RU" dirty="0"/>
              <a:t>) формирование в обществе</a:t>
            </a:r>
            <a:r>
              <a:rPr lang="ru-RU" b="1" dirty="0"/>
              <a:t> нетерпимости к коррупционному поведению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523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072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b="1" dirty="0"/>
              <a:t>повышение уровня доверия</a:t>
            </a:r>
            <a:r>
              <a:rPr lang="ru-RU" dirty="0"/>
              <a:t> граждан к деятельности государства,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) </a:t>
            </a:r>
            <a:r>
              <a:rPr lang="ru-RU" b="1" dirty="0"/>
              <a:t>обеспечение прозрачности и открытости</a:t>
            </a:r>
            <a:r>
              <a:rPr lang="ru-RU" dirty="0"/>
              <a:t> деятельности органов государственной власти, органов местного самоуправления, государственных и муниципальных организаций, иных органов и организаций, осуществляющих в соответствии с федеральными законами отдельные публичные полномочия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9664" y="24836"/>
            <a:ext cx="3043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Задачи   - цели?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41129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072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dirty="0" smtClean="0"/>
              <a:t>а </a:t>
            </a:r>
            <a:r>
              <a:rPr lang="ru-RU" dirty="0"/>
              <a:t>также </a:t>
            </a:r>
            <a:r>
              <a:rPr lang="ru-RU" b="1" dirty="0"/>
              <a:t>обеспечение тесного взаимодействия</a:t>
            </a:r>
            <a:r>
              <a:rPr lang="ru-RU" dirty="0"/>
              <a:t> государства с институтами гражданского общества;</a:t>
            </a:r>
          </a:p>
          <a:p>
            <a:r>
              <a:rPr lang="ru-RU" dirty="0"/>
              <a:t>3) содействие </a:t>
            </a:r>
            <a:r>
              <a:rPr lang="ru-RU" b="1" dirty="0"/>
              <a:t>предупреждению и разрешению социальных конфликтов</a:t>
            </a:r>
            <a:r>
              <a:rPr lang="ru-RU" dirty="0"/>
              <a:t>;</a:t>
            </a:r>
          </a:p>
          <a:p>
            <a:r>
              <a:rPr lang="ru-RU" dirty="0"/>
              <a:t>4) </a:t>
            </a:r>
            <a:r>
              <a:rPr lang="ru-RU" b="1" dirty="0"/>
              <a:t>реализация гражданских инициатив</a:t>
            </a:r>
            <a:r>
              <a:rPr lang="ru-RU" dirty="0"/>
              <a:t>, </a:t>
            </a:r>
            <a:r>
              <a:rPr lang="ru-RU" b="1" dirty="0"/>
              <a:t>направленных на защиту прав и свобод</a:t>
            </a:r>
            <a:r>
              <a:rPr lang="ru-RU" dirty="0"/>
              <a:t> человека и гражданина, прав и законных интересов общественных объединений и иных негосударственных некоммерческих организаций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9664" y="24836"/>
            <a:ext cx="3043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Задачи   - цели?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62175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664" y="24836"/>
            <a:ext cx="3043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Задачи   - цели?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98072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7</a:t>
            </a:r>
            <a:r>
              <a:rPr lang="ru-RU" dirty="0"/>
              <a:t>) </a:t>
            </a:r>
            <a:r>
              <a:rPr lang="ru-RU" b="1" dirty="0"/>
              <a:t>повышение эффективности деятельности </a:t>
            </a:r>
            <a:r>
              <a:rPr lang="ru-RU" dirty="0"/>
              <a:t>органов государственной власти, органов местного самоуправления, государственных и муниципальных организаций, иных органов и организаций, осуществляющих в соответствии с федеральными законами отдельные публичные полномочия.</a:t>
            </a:r>
          </a:p>
        </p:txBody>
      </p:sp>
    </p:spTree>
    <p:extLst>
      <p:ext uri="{BB962C8B-B14F-4D97-AF65-F5344CB8AC3E}">
        <p14:creationId xmlns:p14="http://schemas.microsoft.com/office/powerpoint/2010/main" val="2342770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404664"/>
            <a:ext cx="8964488" cy="4077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49796" y="504208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История появления закона:</a:t>
            </a:r>
          </a:p>
          <a:p>
            <a:endParaRPr lang="ru-RU" sz="2000" dirty="0" smtClean="0"/>
          </a:p>
          <a:p>
            <a:r>
              <a:rPr lang="ru-RU" sz="2000" dirty="0" smtClean="0"/>
              <a:t>Инициатива Общественной палаты – общественный контроль </a:t>
            </a:r>
            <a:r>
              <a:rPr lang="ru-RU" sz="2000" b="1" dirty="0" smtClean="0"/>
              <a:t>как механизм противодействия коррупции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8607" y="2060848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Общественный </a:t>
            </a:r>
            <a:r>
              <a:rPr lang="ru-RU" sz="2000" b="1" dirty="0"/>
              <a:t>контроль</a:t>
            </a:r>
            <a:r>
              <a:rPr lang="ru-RU" sz="2000" dirty="0"/>
              <a:t> </a:t>
            </a:r>
            <a:r>
              <a:rPr lang="ru-RU" sz="2000" b="1" dirty="0"/>
              <a:t>в сфере противодействия коррупции </a:t>
            </a:r>
            <a:r>
              <a:rPr lang="ru-RU" sz="2000" dirty="0"/>
              <a:t>– это специальная деятельность </a:t>
            </a:r>
            <a:r>
              <a:rPr lang="ru-RU" sz="2000" b="1" dirty="0"/>
              <a:t>компетентных </a:t>
            </a:r>
            <a:r>
              <a:rPr lang="ru-RU" sz="2000" dirty="0"/>
              <a:t>представителей институтов гражданского общества, с использованием установленных нормативными правовыми актами механизмов и инструментов, осуществляемая </a:t>
            </a:r>
            <a:r>
              <a:rPr lang="ru-RU" sz="2000" b="1" dirty="0"/>
              <a:t>в целях оценки состояния коррупции </a:t>
            </a:r>
            <a:r>
              <a:rPr lang="ru-RU" sz="2000" dirty="0"/>
              <a:t>в органах публичной власти, государственных и муниципальных организациях, иных органах и организациях, осуществляющих в соответствии с федеральными законами отдельные публичные полномочия, </a:t>
            </a:r>
            <a:r>
              <a:rPr lang="ru-RU" sz="2000" b="1" dirty="0"/>
              <a:t>принимаемых ими мерах по её нейтрализации, а также выработки мер по повышению эффективности противодействия ей</a:t>
            </a:r>
            <a:r>
              <a:rPr lang="ru-RU" sz="2000" b="1" dirty="0" smtClean="0"/>
              <a:t>.</a:t>
            </a:r>
            <a:r>
              <a:rPr lang="ru-RU" sz="2000" dirty="0" smtClean="0"/>
              <a:t> /Кабанов/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83393408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404664"/>
            <a:ext cx="8964488" cy="4077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49796" y="177281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Гражданский контроль — это </a:t>
            </a:r>
            <a:r>
              <a:rPr lang="ru-RU" sz="2000" b="1" dirty="0"/>
              <a:t>наблюдение</a:t>
            </a:r>
            <a:r>
              <a:rPr lang="ru-RU" sz="2000" dirty="0"/>
              <a:t> за деятельностью органов государственной и муниципальной власти, прочих государственных органов и должностных лиц, </a:t>
            </a:r>
            <a:r>
              <a:rPr lang="ru-RU" sz="2000" b="1" dirty="0"/>
              <a:t>оценка законности и эффективности</a:t>
            </a:r>
            <a:r>
              <a:rPr lang="ru-RU" sz="2000" dirty="0"/>
              <a:t> этой деятельности, а также принятие правовых мер по </a:t>
            </a:r>
            <a:r>
              <a:rPr lang="ru-RU" sz="2000" b="1" dirty="0"/>
              <a:t>пресечению выявленных нарушений прав и свобод</a:t>
            </a:r>
            <a:r>
              <a:rPr lang="ru-RU" sz="2000" dirty="0"/>
              <a:t> человека со стороны указанных органов и должностных </a:t>
            </a:r>
            <a:r>
              <a:rPr lang="ru-RU" sz="2000" dirty="0" smtClean="0"/>
              <a:t>лиц  /Гончаров/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9796" y="404664"/>
            <a:ext cx="5150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История появления закона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Инициатива профессиональных правозащитников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023573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404664"/>
            <a:ext cx="8964488" cy="4077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49796" y="404664"/>
            <a:ext cx="8104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Теория систем:</a:t>
            </a:r>
          </a:p>
          <a:p>
            <a:r>
              <a:rPr lang="ru-RU" dirty="0" smtClean="0"/>
              <a:t>Контроль есть элемент обратной связи, обеспечивающий устойчивость системы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36452522"/>
              </p:ext>
            </p:extLst>
          </p:nvPr>
        </p:nvGraphicFramePr>
        <p:xfrm>
          <a:off x="395536" y="1412776"/>
          <a:ext cx="767436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251520" y="2132856"/>
            <a:ext cx="1656184" cy="3024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Проблемы граждан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7452320" y="2147592"/>
            <a:ext cx="1512168" cy="3024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Решение </a:t>
            </a:r>
            <a:r>
              <a:rPr lang="ru-RU" dirty="0" err="1" smtClean="0"/>
              <a:t>пробем</a:t>
            </a:r>
            <a:endParaRPr lang="ru-RU" dirty="0"/>
          </a:p>
        </p:txBody>
      </p:sp>
      <p:sp>
        <p:nvSpPr>
          <p:cNvPr id="2" name="Стрелка вверх 1"/>
          <p:cNvSpPr/>
          <p:nvPr/>
        </p:nvSpPr>
        <p:spPr>
          <a:xfrm rot="5400000">
            <a:off x="717103" y="5046711"/>
            <a:ext cx="910177" cy="1471024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7692700">
            <a:off x="1498624" y="1139517"/>
            <a:ext cx="1517473" cy="978408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4211960" y="3556049"/>
            <a:ext cx="914400" cy="91440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руговая стрелка 13"/>
          <p:cNvSpPr/>
          <p:nvPr/>
        </p:nvSpPr>
        <p:spPr>
          <a:xfrm rot="3378277">
            <a:off x="4744112" y="1376977"/>
            <a:ext cx="1512168" cy="6287531"/>
          </a:xfrm>
          <a:prstGeom prst="circularArrow">
            <a:avLst>
              <a:gd name="adj1" fmla="val 18662"/>
              <a:gd name="adj2" fmla="val 476347"/>
              <a:gd name="adj3" fmla="val 6179946"/>
              <a:gd name="adj4" fmla="val 10800000"/>
              <a:gd name="adj5" fmla="val 975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Блок-схема: сопоставление 14"/>
          <p:cNvSpPr/>
          <p:nvPr/>
        </p:nvSpPr>
        <p:spPr>
          <a:xfrm>
            <a:off x="3717449" y="5949280"/>
            <a:ext cx="457200" cy="489483"/>
          </a:xfrm>
          <a:prstGeom prst="flowChartCol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Блок-схема: сопоставление 16"/>
          <p:cNvSpPr/>
          <p:nvPr/>
        </p:nvSpPr>
        <p:spPr>
          <a:xfrm>
            <a:off x="3317450" y="4784062"/>
            <a:ext cx="440722" cy="457200"/>
          </a:xfrm>
          <a:prstGeom prst="flowChartCol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Блок-схема: сопоставление 17"/>
          <p:cNvSpPr/>
          <p:nvPr/>
        </p:nvSpPr>
        <p:spPr>
          <a:xfrm>
            <a:off x="5245051" y="3645024"/>
            <a:ext cx="457200" cy="446784"/>
          </a:xfrm>
          <a:prstGeom prst="flowChartCol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94106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404664"/>
            <a:ext cx="8964488" cy="4077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443200"/>
            <a:ext cx="81014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 Институционально  социальный </a:t>
            </a:r>
            <a:r>
              <a:rPr lang="ru-RU" sz="2000" dirty="0" smtClean="0"/>
              <a:t>контроль включает </a:t>
            </a:r>
            <a:r>
              <a:rPr lang="ru-RU" sz="2000" dirty="0" smtClean="0"/>
              <a:t>в</a:t>
            </a:r>
            <a:r>
              <a:rPr lang="ru-RU" sz="2000" dirty="0"/>
              <a:t> </a:t>
            </a:r>
            <a:r>
              <a:rPr lang="ru-RU" sz="2000" dirty="0" smtClean="0"/>
              <a:t>себя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парламентский</a:t>
            </a:r>
            <a:r>
              <a:rPr lang="ru-RU" sz="2000" dirty="0"/>
              <a:t> </a:t>
            </a:r>
            <a:r>
              <a:rPr lang="ru-RU" sz="2000" dirty="0" smtClean="0"/>
              <a:t>контроль</a:t>
            </a:r>
            <a:r>
              <a:rPr lang="ru-RU" sz="2000" dirty="0"/>
              <a:t> </a:t>
            </a:r>
            <a:r>
              <a:rPr lang="ru-RU" sz="2000" dirty="0" smtClean="0"/>
              <a:t>(в </a:t>
            </a:r>
            <a:r>
              <a:rPr lang="ru-RU" sz="2000" dirty="0" err="1" smtClean="0"/>
              <a:t>тч</a:t>
            </a:r>
            <a:r>
              <a:rPr lang="ru-RU" sz="2000" dirty="0" smtClean="0"/>
              <a:t> счетная палата, омбудсмены)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прокурорский</a:t>
            </a:r>
            <a:r>
              <a:rPr lang="ru-RU" sz="2000" dirty="0"/>
              <a:t> </a:t>
            </a:r>
            <a:r>
              <a:rPr lang="ru-RU" sz="2000" dirty="0" smtClean="0"/>
              <a:t>надзор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ведомственный надзор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внутриведомственный контроль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административный контроль, 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Общественный контроль</a:t>
            </a:r>
            <a:r>
              <a:rPr lang="ru-RU" sz="2000" dirty="0" smtClean="0"/>
              <a:t>,</a:t>
            </a:r>
            <a:r>
              <a:rPr lang="ru-RU" sz="2000" dirty="0"/>
              <a:t> 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Контроль со стороны </a:t>
            </a:r>
            <a:r>
              <a:rPr lang="ru-RU" sz="2000" dirty="0" smtClean="0"/>
              <a:t>партий</a:t>
            </a:r>
            <a:r>
              <a:rPr lang="ru-RU" sz="2000" dirty="0"/>
              <a:t>, 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трудовых</a:t>
            </a:r>
            <a:r>
              <a:rPr lang="ru-RU" sz="2000" dirty="0"/>
              <a:t> коллективов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индивидуальный</a:t>
            </a:r>
            <a:r>
              <a:rPr lang="ru-RU" sz="2000" dirty="0"/>
              <a:t> контроль </a:t>
            </a:r>
            <a:r>
              <a:rPr lang="ru-RU" sz="2000" dirty="0" smtClean="0"/>
              <a:t>граждан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И ДР.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796" y="404664"/>
            <a:ext cx="8104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Теория систем:</a:t>
            </a:r>
          </a:p>
          <a:p>
            <a:r>
              <a:rPr lang="ru-RU" dirty="0" smtClean="0"/>
              <a:t>Контроль есть элемент обратной связи, обеспечивающий устойчивость системы</a:t>
            </a:r>
            <a:endParaRPr lang="ru-RU" dirty="0"/>
          </a:p>
        </p:txBody>
      </p:sp>
      <p:sp>
        <p:nvSpPr>
          <p:cNvPr id="2" name="Стрелка вправо 1"/>
          <p:cNvSpPr/>
          <p:nvPr/>
        </p:nvSpPr>
        <p:spPr>
          <a:xfrm flipH="1">
            <a:off x="4139952" y="4008906"/>
            <a:ext cx="1152128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4935753" y="3356992"/>
            <a:ext cx="712654" cy="346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flipH="1">
            <a:off x="5076056" y="5061788"/>
            <a:ext cx="72008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flipH="1">
            <a:off x="4970033" y="3662447"/>
            <a:ext cx="712654" cy="346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158300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404664"/>
            <a:ext cx="8964488" cy="4077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77788" y="404664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Как вы считаете, для чего был принят закон об основах общественного контроля в РФ?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0188" y="1916832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Для того, чтобы ввести общественную активность в определенные рамки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Для того, чтобы создать институциональные условия, способствующие вовлечению граждан в публичное управление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4454484"/>
            <a:ext cx="1080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59981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611560" y="4365104"/>
            <a:ext cx="8215370" cy="1296144"/>
          </a:xfrm>
        </p:spPr>
        <p:txBody>
          <a:bodyPr>
            <a:noAutofit/>
          </a:bodyPr>
          <a:lstStyle/>
          <a:p>
            <a:r>
              <a:rPr lang="ru-RU" sz="2000" dirty="0" smtClean="0"/>
              <a:t>Важно:</a:t>
            </a:r>
          </a:p>
          <a:p>
            <a:r>
              <a:rPr lang="ru-RU" sz="2000" dirty="0" smtClean="0"/>
              <a:t>Эти механизмы могут быть использованы в рамках общественного контроля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611560" y="1772816"/>
            <a:ext cx="6984776" cy="1152128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СМИ</a:t>
            </a:r>
          </a:p>
          <a:p>
            <a:r>
              <a:rPr lang="ru-RU" sz="3200" dirty="0" smtClean="0"/>
              <a:t>Научные организации</a:t>
            </a:r>
          </a:p>
          <a:p>
            <a:r>
              <a:rPr lang="ru-RU" sz="3200" dirty="0" smtClean="0"/>
              <a:t>Этические нормы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620688"/>
            <a:ext cx="408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др. механизмы  социального</a:t>
            </a:r>
            <a:r>
              <a:rPr lang="ru-RU" dirty="0"/>
              <a:t> </a:t>
            </a:r>
            <a:r>
              <a:rPr lang="ru-RU" dirty="0" smtClean="0"/>
              <a:t>контроля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112044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611560" y="692696"/>
            <a:ext cx="6984776" cy="230425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Фабрики мысли являются узловыми точками именно публичной политики, где политика оказывается открытой не только для влияния со стороны непрофессиональных граждан, а именно экспертного знания. Связка "политик  эксперт-консультант" является не просто эффективным, но абсолютно необходимым компонентом успешной публичной </a:t>
            </a:r>
            <a:r>
              <a:rPr lang="ru-RU" dirty="0" smtClean="0"/>
              <a:t>политики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(К </a:t>
            </a:r>
            <a:r>
              <a:rPr lang="ru-RU" dirty="0"/>
              <a:t>формам осуществления общественного контроля специалисты относят социологические и статистические </a:t>
            </a:r>
            <a:r>
              <a:rPr lang="ru-RU" dirty="0" smtClean="0"/>
              <a:t>исследования….)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308233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0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Основная задача гражданского </a:t>
            </a:r>
            <a:r>
              <a:rPr lang="ru-RU" sz="3200" dirty="0"/>
              <a:t>контроля – </a:t>
            </a:r>
            <a:r>
              <a:rPr lang="ru-RU" sz="3200" dirty="0" smtClean="0"/>
              <a:t>повышение эффективности функционирования публичной политики  /общественного управления /самоуправления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780928"/>
            <a:ext cx="7478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Важнейшие задачи: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Организация </a:t>
            </a:r>
            <a:r>
              <a:rPr lang="ru-RU" dirty="0"/>
              <a:t>доступа населения к информации, имеющей общественно </a:t>
            </a:r>
            <a:r>
              <a:rPr lang="ru-RU" dirty="0" smtClean="0"/>
              <a:t>значимый характер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Формирование </a:t>
            </a:r>
            <a:r>
              <a:rPr lang="ru-RU" dirty="0"/>
              <a:t>критериев оценки эффективности деятельности </a:t>
            </a:r>
            <a:r>
              <a:rPr lang="ru-RU" dirty="0" smtClean="0"/>
              <a:t>органов власти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Мониторинг </a:t>
            </a:r>
            <a:r>
              <a:rPr lang="ru-RU" dirty="0"/>
              <a:t>социально-политической ситуации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39494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11585" y="7042151"/>
            <a:ext cx="2057400" cy="365125"/>
          </a:xfrm>
          <a:noFill/>
        </p:spPr>
        <p:txBody>
          <a:bodyPr/>
          <a:lstStyle/>
          <a:p>
            <a:fld id="{9AA3DC1B-DFFD-4EA2-800B-1A1161EF6C9E}" type="slidenum">
              <a:rPr lang="ru-RU"/>
              <a:pPr/>
              <a:t>23</a:t>
            </a:fld>
            <a:endParaRPr lang="ru-RU"/>
          </a:p>
        </p:txBody>
      </p:sp>
      <p:graphicFrame>
        <p:nvGraphicFramePr>
          <p:cNvPr id="307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143000" y="0"/>
          <a:ext cx="119063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0"/>
                        <a:ext cx="119063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AutoShap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2554008">
            <a:off x="-501151" y="4543545"/>
            <a:ext cx="4066750" cy="792163"/>
          </a:xfrm>
          <a:prstGeom prst="rightArrow">
            <a:avLst>
              <a:gd name="adj1" fmla="val 57917"/>
              <a:gd name="adj2" fmla="val 109662"/>
            </a:avLst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1411726" y="1675920"/>
            <a:ext cx="2697956" cy="1360487"/>
          </a:xfrm>
          <a:prstGeom prst="roundRect">
            <a:avLst>
              <a:gd name="adj" fmla="val 16667"/>
            </a:avLst>
          </a:prstGeom>
          <a:solidFill>
            <a:srgbClr val="E7F6FF"/>
          </a:solidFill>
          <a:ln w="38100" cmpd="dbl">
            <a:solidFill>
              <a:srgbClr val="3366FF"/>
            </a:solidFill>
            <a:round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dirty="0" smtClean="0"/>
              <a:t>Стратегия (видение)</a:t>
            </a:r>
            <a:endParaRPr lang="ru-RU" dirty="0"/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1806961" y="2123108"/>
            <a:ext cx="2697956" cy="1360488"/>
          </a:xfrm>
          <a:prstGeom prst="roundRect">
            <a:avLst>
              <a:gd name="adj" fmla="val 16667"/>
            </a:avLst>
          </a:prstGeom>
          <a:solidFill>
            <a:srgbClr val="E7F6FF"/>
          </a:solidFill>
          <a:ln w="38100" cmpd="dbl">
            <a:solidFill>
              <a:srgbClr val="3366FF"/>
            </a:solidFill>
            <a:round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dirty="0" smtClean="0"/>
              <a:t>Стратегия (цели и задачи)</a:t>
            </a:r>
            <a:endParaRPr lang="ru-RU" dirty="0"/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4867075" y="2105785"/>
            <a:ext cx="2699147" cy="1358900"/>
          </a:xfrm>
          <a:prstGeom prst="roundRect">
            <a:avLst>
              <a:gd name="adj" fmla="val 16667"/>
            </a:avLst>
          </a:prstGeom>
          <a:solidFill>
            <a:srgbClr val="E7F6FF"/>
          </a:solidFill>
          <a:ln w="38100" cmpd="dbl">
            <a:solidFill>
              <a:srgbClr val="3366FF"/>
            </a:solidFill>
            <a:round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dirty="0"/>
              <a:t>Схема территориального зонирования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110583" y="2669003"/>
            <a:ext cx="2699147" cy="1358900"/>
          </a:xfrm>
          <a:prstGeom prst="roundRect">
            <a:avLst>
              <a:gd name="adj" fmla="val 16667"/>
            </a:avLst>
          </a:prstGeom>
          <a:solidFill>
            <a:srgbClr val="E7F6FF"/>
          </a:solidFill>
          <a:ln w="38100" cmpd="dbl">
            <a:solidFill>
              <a:srgbClr val="3366FF"/>
            </a:solidFill>
            <a:round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/>
              <a:t>Генеральный план</a:t>
            </a:r>
            <a:endParaRPr lang="ru-RU" dirty="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2199556" y="2620064"/>
            <a:ext cx="2697956" cy="1360488"/>
          </a:xfrm>
          <a:prstGeom prst="roundRect">
            <a:avLst>
              <a:gd name="adj" fmla="val 16667"/>
            </a:avLst>
          </a:prstGeom>
          <a:solidFill>
            <a:srgbClr val="E7F6FF"/>
          </a:solidFill>
          <a:ln w="38100" cmpd="dbl">
            <a:solidFill>
              <a:srgbClr val="3366FF"/>
            </a:solidFill>
            <a:round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dirty="0"/>
              <a:t>Долгосрочный стратегический план на </a:t>
            </a:r>
            <a:r>
              <a:rPr lang="ru-RU" dirty="0" smtClean="0"/>
              <a:t>6-15 </a:t>
            </a:r>
            <a:r>
              <a:rPr lang="ru-RU" dirty="0"/>
              <a:t>лет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3486673" y="3421821"/>
            <a:ext cx="2697956" cy="1360488"/>
          </a:xfrm>
          <a:prstGeom prst="roundRect">
            <a:avLst>
              <a:gd name="adj" fmla="val 16667"/>
            </a:avLst>
          </a:prstGeom>
          <a:solidFill>
            <a:srgbClr val="E7F6FF"/>
          </a:solidFill>
          <a:ln w="38100" cmpd="dbl">
            <a:solidFill>
              <a:srgbClr val="3366FF"/>
            </a:solidFill>
            <a:round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dirty="0"/>
              <a:t>План социально-экономического развития на </a:t>
            </a:r>
            <a:r>
              <a:rPr lang="ru-RU" dirty="0" smtClean="0"/>
              <a:t>3-6 </a:t>
            </a:r>
            <a:r>
              <a:rPr lang="ru-RU" dirty="0"/>
              <a:t>лет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1687432" y="4458686"/>
            <a:ext cx="2699147" cy="680244"/>
          </a:xfrm>
          <a:prstGeom prst="roundRect">
            <a:avLst>
              <a:gd name="adj" fmla="val 16667"/>
            </a:avLst>
          </a:prstGeom>
          <a:solidFill>
            <a:srgbClr val="E7F6FF"/>
          </a:solidFill>
          <a:ln w="38100" cmpd="dbl">
            <a:solidFill>
              <a:srgbClr val="3366FF"/>
            </a:solidFill>
            <a:round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dirty="0"/>
              <a:t>Целевая программа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6182954" y="3183454"/>
            <a:ext cx="2699147" cy="1358900"/>
          </a:xfrm>
          <a:prstGeom prst="roundRect">
            <a:avLst>
              <a:gd name="adj" fmla="val 16667"/>
            </a:avLst>
          </a:prstGeom>
          <a:solidFill>
            <a:srgbClr val="E7F6FF"/>
          </a:solidFill>
          <a:ln w="38100" cmpd="dbl">
            <a:solidFill>
              <a:srgbClr val="3366FF"/>
            </a:solidFill>
            <a:round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6547326" y="3776748"/>
            <a:ext cx="2596674" cy="932229"/>
          </a:xfrm>
          <a:prstGeom prst="roundRect">
            <a:avLst>
              <a:gd name="adj" fmla="val 16667"/>
            </a:avLst>
          </a:prstGeom>
          <a:solidFill>
            <a:srgbClr val="E7F6FF"/>
          </a:solidFill>
          <a:ln w="38100" cmpd="dbl">
            <a:solidFill>
              <a:srgbClr val="3366FF"/>
            </a:solidFill>
            <a:round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dirty="0" smtClean="0"/>
              <a:t>    План закупок</a:t>
            </a:r>
            <a:endParaRPr lang="ru-RU" dirty="0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3995932" y="3997737"/>
            <a:ext cx="2697956" cy="1360488"/>
          </a:xfrm>
          <a:prstGeom prst="roundRect">
            <a:avLst>
              <a:gd name="adj" fmla="val 16667"/>
            </a:avLst>
          </a:prstGeom>
          <a:solidFill>
            <a:srgbClr val="E7F6FF"/>
          </a:solidFill>
          <a:ln w="38100" cmpd="dbl">
            <a:solidFill>
              <a:srgbClr val="3366FF"/>
            </a:solidFill>
            <a:round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dirty="0"/>
              <a:t>Инвестиционный план</a:t>
            </a: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4995547" y="4553502"/>
            <a:ext cx="2699147" cy="670063"/>
          </a:xfrm>
          <a:prstGeom prst="roundRect">
            <a:avLst>
              <a:gd name="adj" fmla="val 16667"/>
            </a:avLst>
          </a:prstGeom>
          <a:solidFill>
            <a:srgbClr val="E7F6FF"/>
          </a:solidFill>
          <a:ln w="38100" cmpd="dbl">
            <a:solidFill>
              <a:srgbClr val="3366FF"/>
            </a:solidFill>
            <a:round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dirty="0"/>
              <a:t>Ведомственная программа</a:t>
            </a:r>
          </a:p>
        </p:txBody>
      </p:sp>
      <p:sp>
        <p:nvSpPr>
          <p:cNvPr id="3082" name="AutoShape 9"/>
          <p:cNvSpPr>
            <a:spLocks noChangeArrowheads="1"/>
          </p:cNvSpPr>
          <p:nvPr/>
        </p:nvSpPr>
        <p:spPr bwMode="auto">
          <a:xfrm>
            <a:off x="5584830" y="5055640"/>
            <a:ext cx="2697956" cy="1360488"/>
          </a:xfrm>
          <a:prstGeom prst="roundRect">
            <a:avLst>
              <a:gd name="adj" fmla="val 16667"/>
            </a:avLst>
          </a:prstGeom>
          <a:solidFill>
            <a:srgbClr val="E7F6FF"/>
          </a:solidFill>
          <a:ln w="38100">
            <a:solidFill>
              <a:srgbClr val="3366FF"/>
            </a:solidFill>
            <a:round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dirty="0"/>
              <a:t>Оперативные планы структурных подразделений муниципального образования</a:t>
            </a:r>
          </a:p>
        </p:txBody>
      </p:sp>
      <p:sp>
        <p:nvSpPr>
          <p:cNvPr id="3081" name="AutoShape 8"/>
          <p:cNvSpPr>
            <a:spLocks noChangeArrowheads="1"/>
          </p:cNvSpPr>
          <p:nvPr/>
        </p:nvSpPr>
        <p:spPr bwMode="auto">
          <a:xfrm>
            <a:off x="2768985" y="5160276"/>
            <a:ext cx="2699147" cy="970844"/>
          </a:xfrm>
          <a:prstGeom prst="roundRect">
            <a:avLst>
              <a:gd name="adj" fmla="val 16667"/>
            </a:avLst>
          </a:prstGeom>
          <a:solidFill>
            <a:srgbClr val="E7F6FF"/>
          </a:solidFill>
          <a:ln w="38100" cmpd="dbl">
            <a:solidFill>
              <a:srgbClr val="3366FF"/>
            </a:solidFill>
            <a:round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dirty="0"/>
              <a:t>Оперативный(1-3 года) план Администрации МО, </a:t>
            </a: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6385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000" dirty="0" smtClean="0"/>
              <a:t>Сегодняшние проблемы родились вчера. Избегать проблем означает уметь предвидеть.  Кто создает будущее? В чьих интересах?</a:t>
            </a:r>
            <a:br>
              <a:rPr lang="ru-RU" sz="2000" dirty="0" smtClean="0"/>
            </a:br>
            <a:r>
              <a:rPr lang="ru-RU" sz="2000" dirty="0" smtClean="0"/>
              <a:t>Планирование – важнейшее направление общественного контроля.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462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720840"/>
            <a:ext cx="633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Окружающая среда</a:t>
            </a:r>
          </a:p>
          <a:p>
            <a:pPr lvl="0"/>
            <a:r>
              <a:rPr lang="ru-RU" dirty="0"/>
              <a:t>Социальное обеспечение</a:t>
            </a:r>
          </a:p>
          <a:p>
            <a:pPr lvl="0"/>
            <a:r>
              <a:rPr lang="ru-RU" dirty="0"/>
              <a:t>Труд, образование</a:t>
            </a:r>
          </a:p>
          <a:p>
            <a:pPr lvl="0"/>
            <a:r>
              <a:rPr lang="ru-RU" dirty="0"/>
              <a:t>Здравоохранение</a:t>
            </a:r>
          </a:p>
          <a:p>
            <a:pPr lvl="0"/>
            <a:r>
              <a:rPr lang="ru-RU" dirty="0"/>
              <a:t>Культура</a:t>
            </a:r>
          </a:p>
          <a:p>
            <a:pPr lvl="0"/>
            <a:r>
              <a:rPr lang="ru-RU" dirty="0"/>
              <a:t>Наука</a:t>
            </a:r>
          </a:p>
          <a:p>
            <a:pPr lvl="0"/>
            <a:r>
              <a:rPr lang="ru-RU" dirty="0"/>
              <a:t>Санитарно-эпидемиологическое </a:t>
            </a:r>
            <a:r>
              <a:rPr lang="ru-RU" dirty="0" smtClean="0"/>
              <a:t>благополучие</a:t>
            </a:r>
          </a:p>
          <a:p>
            <a:r>
              <a:rPr lang="ru-RU" dirty="0"/>
              <a:t>Контроль за </a:t>
            </a:r>
            <a:r>
              <a:rPr lang="ru-RU" dirty="0" smtClean="0"/>
              <a:t>использованием общественных ресурсов</a:t>
            </a:r>
            <a:endParaRPr lang="ru-RU" dirty="0"/>
          </a:p>
          <a:p>
            <a:pPr lvl="0"/>
            <a:r>
              <a:rPr lang="ru-RU" dirty="0" smtClean="0"/>
              <a:t>Контроль </a:t>
            </a:r>
            <a:r>
              <a:rPr lang="ru-RU" dirty="0"/>
              <a:t>за расходованием бюджетных средств</a:t>
            </a:r>
          </a:p>
          <a:p>
            <a:pPr lvl="0"/>
            <a:r>
              <a:rPr lang="ru-RU" dirty="0"/>
              <a:t>Правоохранительная деятельность</a:t>
            </a:r>
          </a:p>
          <a:p>
            <a:pPr lvl="0"/>
            <a:r>
              <a:rPr lang="ru-RU" dirty="0" smtClean="0"/>
              <a:t>Оборона</a:t>
            </a:r>
          </a:p>
          <a:p>
            <a:pPr lvl="0"/>
            <a:r>
              <a:rPr lang="ru-RU" dirty="0" smtClean="0"/>
              <a:t>И </a:t>
            </a:r>
            <a:r>
              <a:rPr lang="ru-RU" dirty="0" err="1" smtClean="0"/>
              <a:t>др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76470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 общественным интересам относятся, в частности, правоотношения в областях: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796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12776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 «сторожевыми действиями» подразумевается постоянная заинтересованность в изучении актуальной темы, или наблюдение за конкретным учреждением, одним словом проводится мониторинг</a:t>
            </a:r>
          </a:p>
          <a:p>
            <a:r>
              <a:rPr lang="ru-RU" dirty="0"/>
              <a:t>Целью «сторожевых действий» является корректировка функционирования администрации, поднятие уровня ответственности и законности действия всевозможных властей.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764704"/>
            <a:ext cx="110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watchdog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933056"/>
            <a:ext cx="1690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Whistleblowers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90237" y="4725144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Сигнальщики, </a:t>
            </a:r>
            <a:r>
              <a:rPr lang="ru-RU" dirty="0"/>
              <a:t>подобно стражникам, являются лицами, которые действуют в общественных </a:t>
            </a:r>
            <a:r>
              <a:rPr lang="ru-RU" dirty="0" smtClean="0"/>
              <a:t>интересах. В отличие от стражников, они не занимаются поиском слабых мест, а сообщают о том, с чем столкнулись лично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678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369332"/>
            <a:ext cx="4714876" cy="33978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Ст. 179 БК РФ: Долгосрочные целевые программы, реализуемые за счет средств … местного бюджета, </a:t>
            </a:r>
            <a:r>
              <a:rPr lang="ru-RU" b="1" dirty="0" smtClean="0">
                <a:solidFill>
                  <a:schemeClr val="tx1"/>
                </a:solidFill>
              </a:rPr>
              <a:t>утверждаются …. местной администрацией </a:t>
            </a:r>
            <a:r>
              <a:rPr lang="ru-RU" dirty="0" smtClean="0">
                <a:solidFill>
                  <a:schemeClr val="tx1"/>
                </a:solidFill>
              </a:rPr>
              <a:t>муниципального образования.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… Объем бюджетных ассигнований на реализацию долгосрочных целевых программ утверждается решением  о бюджете в составе ведомственной структуры  расходов бюджета по соответствующей каждой программе целевой статье расходов бюджета.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26132" y="369332"/>
            <a:ext cx="4286248" cy="3375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ст. 35 п. 10-4 ФЗ Об общих принципах организации местного самоуправления в РФ( исключительная компетенция представительного органа муниципального образования) :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-принятие планов и программ развития муниципального образования, утверждение отчетов об их исполнении</a:t>
            </a:r>
          </a:p>
        </p:txBody>
      </p:sp>
      <p:sp>
        <p:nvSpPr>
          <p:cNvPr id="21" name="Овал 20"/>
          <p:cNvSpPr/>
          <p:nvPr/>
        </p:nvSpPr>
        <p:spPr>
          <a:xfrm>
            <a:off x="619218" y="3777270"/>
            <a:ext cx="307183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Администрация 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440512" y="3744915"/>
            <a:ext cx="292895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Представительный орган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19218" y="5232333"/>
            <a:ext cx="6908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Требуется поправка в БК – возврат права представительного органа </a:t>
            </a:r>
          </a:p>
          <a:p>
            <a:r>
              <a:rPr lang="ru-RU" dirty="0" smtClean="0"/>
              <a:t>утверждать  программы</a:t>
            </a:r>
            <a:endParaRPr lang="ru-RU" dirty="0"/>
          </a:p>
        </p:txBody>
      </p:sp>
      <p:pic>
        <p:nvPicPr>
          <p:cNvPr id="7" name="Picture 5" descr="C:\Users\1\Desktop\стол\цмс джумла\шаблоны\Synapse\1.5\Joomla_RT_Synapse_j15\Joomla_RT_Synapse_j15\templates\rt_synapse_j15\images\style1\texture-b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75"/>
          <a:stretch/>
        </p:blipFill>
        <p:spPr bwMode="auto">
          <a:xfrm>
            <a:off x="0" y="1425"/>
            <a:ext cx="9144000" cy="685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53097"/>
            <a:ext cx="6408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tabLst>
                <a:tab pos="3225800" algn="l"/>
              </a:tabLst>
              <a:defRPr/>
            </a:pPr>
            <a:r>
              <a:rPr lang="en-US" sz="6000" b="1" dirty="0">
                <a:solidFill>
                  <a:srgbClr val="FBDE05"/>
                </a:solidFill>
              </a:rPr>
              <a:t>m-i-k-s.ru</a:t>
            </a:r>
            <a:r>
              <a:rPr lang="ru-RU" sz="6000" b="1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9" name="Picture 2" descr="C:\Users\HP\Desktop\шкаф\коррупция\аналитика\инф кампания\100_87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289060"/>
            <a:ext cx="6639357" cy="4979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95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1804"/>
          <a:stretch/>
        </p:blipFill>
        <p:spPr>
          <a:xfrm>
            <a:off x="-18550" y="476671"/>
            <a:ext cx="9162550" cy="56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1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4" y="691519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4.1 общественный контроль – </a:t>
            </a:r>
          </a:p>
          <a:p>
            <a:r>
              <a:rPr lang="ru-RU" b="1" dirty="0"/>
              <a:t>деятельность в целях наблюдения за деятельностью</a:t>
            </a:r>
            <a:r>
              <a:rPr lang="ru-RU" dirty="0"/>
              <a:t> органов государственной власти, органов местного самоуправления, государственных и муниципальных организаций, …</a:t>
            </a:r>
          </a:p>
          <a:p>
            <a:r>
              <a:rPr lang="ru-RU" dirty="0"/>
              <a:t> а также в целях общественной проверки, анализа и общественной оценки издаваемых ими актов и принимаемых решений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 5.1 Цели </a:t>
            </a:r>
          </a:p>
          <a:p>
            <a:r>
              <a:rPr lang="ru-RU" dirty="0"/>
              <a:t>1) обеспечение реализации и </a:t>
            </a:r>
            <a:r>
              <a:rPr lang="ru-RU" b="1" dirty="0"/>
              <a:t>защиты прав и свобод</a:t>
            </a:r>
            <a:r>
              <a:rPr lang="ru-RU" dirty="0"/>
              <a:t> человека и гражданина, прав и законных интересов общественных объединений и иных негосударственных некоммерческих организаций;</a:t>
            </a:r>
          </a:p>
          <a:p>
            <a:r>
              <a:rPr lang="ru-RU" dirty="0"/>
              <a:t>2) обеспечение </a:t>
            </a:r>
            <a:r>
              <a:rPr lang="ru-RU" b="1" dirty="0"/>
              <a:t>учета общественного мнения, предложений и рекомендаци</a:t>
            </a:r>
            <a:r>
              <a:rPr lang="ru-RU" dirty="0"/>
              <a:t>й граждан, общественных объединений и иных негосударственных некоммерческих организаций </a:t>
            </a:r>
            <a:r>
              <a:rPr lang="ru-RU" b="1" dirty="0"/>
              <a:t>при принятии решений</a:t>
            </a:r>
            <a:r>
              <a:rPr lang="ru-RU" dirty="0"/>
              <a:t> органами государственной власти, органами местного самоуправления, государственными и муниципальными организациями, иными органами и организациями, осуществляющими в соответствии с федеральными законами отдельные публичные полномочия;</a:t>
            </a:r>
          </a:p>
          <a:p>
            <a:r>
              <a:rPr lang="ru-RU" dirty="0"/>
              <a:t>3) </a:t>
            </a:r>
            <a:r>
              <a:rPr lang="ru-RU" b="1" dirty="0"/>
              <a:t>общественная оценка деятельности</a:t>
            </a:r>
            <a:r>
              <a:rPr lang="ru-RU" dirty="0"/>
              <a:t> органов государственной власти, органов местного самоуправления, государственных и муниципальных организаций, иных органов и организаций, осуществляющих в соответствии с федеральными законами отдельные публичные полномочия, в целях защиты прав и свобод человека и гражданина, прав и законных интересов общественных объединений и иных негосударственных некоммерческих организаций.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664" y="24836"/>
            <a:ext cx="1660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Цели ОК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4243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28343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15.1 Общественные инспекции и группы общественного контроля осуществляют общественный контроль </a:t>
            </a:r>
            <a:r>
              <a:rPr lang="ru-RU" b="1" dirty="0"/>
              <a:t>в целях </a:t>
            </a:r>
            <a:endParaRPr lang="ru-RU" dirty="0"/>
          </a:p>
          <a:p>
            <a:r>
              <a:rPr lang="ru-RU" b="1" dirty="0"/>
              <a:t>содействия соблюдению законодательства</a:t>
            </a:r>
            <a:r>
              <a:rPr lang="ru-RU" dirty="0"/>
              <a:t>, </a:t>
            </a:r>
          </a:p>
          <a:p>
            <a:r>
              <a:rPr lang="ru-RU" dirty="0"/>
              <a:t>защиты прав и свобод человека и гражданина,</a:t>
            </a:r>
          </a:p>
          <a:p>
            <a:r>
              <a:rPr lang="ru-RU" b="1" dirty="0"/>
              <a:t>учета общественных интересов </a:t>
            </a:r>
            <a:r>
              <a:rPr lang="ru-RU" dirty="0"/>
              <a:t>в отдельных сферах общественных отношений </a:t>
            </a:r>
          </a:p>
          <a:p>
            <a:r>
              <a:rPr lang="ru-RU" dirty="0"/>
              <a:t>во взаимодействии с органами государственной власти и органами местного самоуправления, в компетенцию которых входит осуществление государственного контроля (надзора) или муниципального контроля за деятельностью органов и (или) организаций, в отношении которых осуществляется общественный контроль.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806" y="24836"/>
            <a:ext cx="1660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Цели ОК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8255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4" y="691519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наблюдение </a:t>
            </a:r>
            <a:r>
              <a:rPr lang="ru-RU" b="1" dirty="0"/>
              <a:t>за деятельностью</a:t>
            </a:r>
            <a:r>
              <a:rPr lang="ru-RU" dirty="0"/>
              <a:t> органов </a:t>
            </a:r>
            <a:r>
              <a:rPr lang="ru-RU" dirty="0" smtClean="0"/>
              <a:t>власти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– для чего?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423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4" y="691519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2. защита </a:t>
            </a:r>
            <a:r>
              <a:rPr lang="ru-RU" b="1" dirty="0"/>
              <a:t>прав и свобод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– от кого?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92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4" y="691519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обеспечение </a:t>
            </a:r>
            <a:r>
              <a:rPr lang="ru-RU" b="1" dirty="0"/>
              <a:t>учета общественного мнения, предложений и рекомендаци</a:t>
            </a:r>
            <a:r>
              <a:rPr lang="ru-RU" dirty="0"/>
              <a:t>й </a:t>
            </a:r>
            <a:r>
              <a:rPr lang="ru-RU" b="1" dirty="0" smtClean="0"/>
              <a:t>при </a:t>
            </a:r>
            <a:r>
              <a:rPr lang="ru-RU" b="1" dirty="0"/>
              <a:t>принятии решений</a:t>
            </a:r>
            <a:r>
              <a:rPr lang="ru-RU" dirty="0"/>
              <a:t> органами </a:t>
            </a:r>
            <a:r>
              <a:rPr lang="ru-RU" dirty="0" smtClean="0"/>
              <a:t>власти /   6. </a:t>
            </a:r>
            <a:r>
              <a:rPr lang="ru-RU" b="1" dirty="0"/>
              <a:t>учет общественных интересов </a:t>
            </a:r>
            <a:endParaRPr lang="ru-RU" b="1" dirty="0" smtClean="0"/>
          </a:p>
          <a:p>
            <a:endParaRPr lang="ru-RU" b="1" dirty="0"/>
          </a:p>
          <a:p>
            <a:r>
              <a:rPr lang="ru-RU" dirty="0"/>
              <a:t> </a:t>
            </a:r>
            <a:r>
              <a:rPr lang="ru-RU" dirty="0" smtClean="0"/>
              <a:t>     «Политики считаются исключительно друг с другом»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8892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4" y="69151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5.</a:t>
            </a:r>
            <a:r>
              <a:rPr lang="ru-RU" b="1" dirty="0"/>
              <a:t> содействие соблюдению законодательства / во взаимодействии с</a:t>
            </a:r>
            <a:r>
              <a:rPr lang="ru-RU" dirty="0"/>
              <a:t> </a:t>
            </a:r>
            <a:r>
              <a:rPr lang="ru-RU" b="1" dirty="0"/>
              <a:t>органами власти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276872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«Политики считаются исключительно друг с другом</a:t>
            </a:r>
            <a:r>
              <a:rPr lang="ru-RU" dirty="0" smtClean="0"/>
              <a:t>»  ????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9238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J_U06O1eGUyj8k7D8yPav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fC.n10HI0K1_T2aTc4lW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1636</TotalTime>
  <Words>1106</Words>
  <Application>Microsoft Office PowerPoint</Application>
  <PresentationFormat>Экран (4:3)</PresentationFormat>
  <Paragraphs>143</Paragraphs>
  <Slides>26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Сегодняшние проблемы родились вчера. Избегать проблем означает уметь предвидеть.  Кто создает будущее? В чьих интересах? Планирование – важнейшее направление общественного контроля. 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Программы противодействия коррупции на муниципальном уровне: правовое, организационное, кадровое и финансовое обеспечение.</dc:title>
  <dc:creator>1</dc:creator>
  <cp:lastModifiedBy>bw</cp:lastModifiedBy>
  <cp:revision>97</cp:revision>
  <dcterms:created xsi:type="dcterms:W3CDTF">2013-02-07T08:17:59Z</dcterms:created>
  <dcterms:modified xsi:type="dcterms:W3CDTF">2015-11-29T23:52:02Z</dcterms:modified>
</cp:coreProperties>
</file>